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Montserrat Light" panose="00000400000000000000" pitchFamily="2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Roboto Light" panose="02000000000000000000" pitchFamily="2" charset="0"/>
      <p:regular r:id="rId65"/>
      <p:bold r:id="rId66"/>
      <p:italic r:id="rId67"/>
      <p:boldItalic r:id="rId68"/>
    </p:embeddedFont>
    <p:embeddedFont>
      <p:font typeface="Roboto Medium" panose="02000000000000000000" pitchFamily="2" charset="0"/>
      <p:regular r:id="rId69"/>
      <p:bold r:id="rId70"/>
      <p:italic r:id="rId71"/>
      <p:boldItalic r:id="rId72"/>
    </p:embeddedFont>
    <p:embeddedFont>
      <p:font typeface="Roboto Mono Regular" panose="020B0604020202020204" charset="0"/>
      <p:regular r:id="rId73"/>
      <p:bold r:id="rId74"/>
      <p:italic r:id="rId75"/>
      <p:boldItalic r:id="rId76"/>
    </p:embeddedFont>
    <p:embeddedFont>
      <p:font typeface="Source Code Pro" panose="020B0509030403020204" pitchFamily="49" charset="0"/>
      <p:regular r:id="rId77"/>
      <p:bold r:id="rId78"/>
      <p:italic r:id="rId79"/>
      <p:boldItalic r:id="rId80"/>
    </p:embeddedFont>
    <p:embeddedFont>
      <p:font typeface="Verdana" panose="020B060403050404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62" autoAdjust="0"/>
  </p:normalViewPr>
  <p:slideViewPr>
    <p:cSldViewPr snapToGrid="0">
      <p:cViewPr varScale="1">
        <p:scale>
          <a:sx n="151" d="100"/>
          <a:sy n="151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84" Type="http://schemas.openxmlformats.org/officeDocument/2006/relationships/font" Target="fonts/font3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74" Type="http://schemas.openxmlformats.org/officeDocument/2006/relationships/font" Target="fonts/font26.fntdata"/><Relationship Id="rId79" Type="http://schemas.openxmlformats.org/officeDocument/2006/relationships/font" Target="fonts/font3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font" Target="fonts/font3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83" Type="http://schemas.openxmlformats.org/officeDocument/2006/relationships/font" Target="fonts/font3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font" Target="fonts/font30.fntdata"/><Relationship Id="rId81" Type="http://schemas.openxmlformats.org/officeDocument/2006/relationships/font" Target="fonts/font33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8.fntdata"/><Relationship Id="rId87" Type="http://schemas.openxmlformats.org/officeDocument/2006/relationships/theme" Target="theme/theme1.xml"/><Relationship Id="rId61" Type="http://schemas.openxmlformats.org/officeDocument/2006/relationships/font" Target="fonts/font13.fntdata"/><Relationship Id="rId82" Type="http://schemas.openxmlformats.org/officeDocument/2006/relationships/font" Target="fonts/font3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bfb47ffa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bfb47ffa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1d9b9520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1d9b9520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f5b86528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f5b86528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8629aa40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8629aa40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1d9b9520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1d9b9520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242f7f3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242f7f3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87e788f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87e788f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f5b8652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f5b8652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7e788f41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7e788f41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f5b8652a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f5b8652a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1d9b9520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1d9b9520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f5b8652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f5b8652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1d9b952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1d9b9520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f5b86528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f5b86528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f5b8652a2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f5b8652a2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Show the structure of a test file. Code live session;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f5b8652a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f5b8652a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Assertion is executable check for a property that must be true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f5b8652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f5b8652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f2aec5b5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f2aec5b5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f2aec5b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f2aec5b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f2aec5b5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f2aec5b5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f2aec5b5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f2aec5b5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006f5018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006f5018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-d for dev </a:t>
            </a:r>
            <a:r>
              <a:rPr lang="en-US" dirty="0" err="1">
                <a:solidFill>
                  <a:schemeClr val="dk1"/>
                </a:solidFill>
              </a:rPr>
              <a:t>dependecy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f5b8652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f5b86528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006f5018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006f5018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006f5018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006f5018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f5b8652a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f5b8652a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1d9b9520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1d9b9520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006f5018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006f5018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006f5018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006f5018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006f5018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006f5018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8629aa38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8629aa38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8629aa383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8629aa383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8629aa38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8629aa38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7e788f4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87e788f4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8629aa38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8629aa38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8629aa38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8629aa38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8629aa38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8629aa383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8629aa383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8629aa383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8629aa383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8629aa383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006f5018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006f5018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b1d9b9520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b1d9b9520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5b86528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5b86528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7e788f41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87e788f41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87e788f4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87e788f4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f5b86528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f5b86528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f29b49a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f29b49a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None/>
              <a:defRPr sz="2400">
                <a:solidFill>
                  <a:srgbClr val="9E9E9E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07875" y="599125"/>
            <a:ext cx="8340000" cy="22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lay - Blue/White">
  <p:cSld name="CUSTOM_18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269375" y="446175"/>
            <a:ext cx="23571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269375" y="1271150"/>
            <a:ext cx="1995000" cy="28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lay - White/Gray">
  <p:cSld name="CUSTOM_19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3438750" y="-3125"/>
            <a:ext cx="57054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311475" y="1649100"/>
            <a:ext cx="28707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1"/>
          </p:nvPr>
        </p:nvSpPr>
        <p:spPr>
          <a:xfrm>
            <a:off x="311475" y="2870125"/>
            <a:ext cx="27444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CUSTOM_9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62725" y="3742198"/>
            <a:ext cx="73320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frame is great, use a scrim for text.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1 - Dark Gray">
  <p:cSld name="CUSTOM_16">
    <p:bg>
      <p:bgPr>
        <a:solidFill>
          <a:srgbClr val="42424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2 - Blue">
  <p:cSld name="CUSTOM_17">
    <p:bg>
      <p:bgPr>
        <a:solidFill>
          <a:srgbClr val="1E88E5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887225" y="1680143"/>
            <a:ext cx="42912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3 - Light Gray">
  <p:cSld name="CUSTOM_16_1_1">
    <p:bg>
      <p:bgPr>
        <a:solidFill>
          <a:srgbClr val="EEEEEE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609600" y="1659900"/>
            <a:ext cx="8330700" cy="14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552025" y="1738250"/>
            <a:ext cx="74949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595959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CUSTOM_11">
    <p:bg>
      <p:bgPr>
        <a:solidFill>
          <a:srgbClr val="1E88E5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76350" y="248700"/>
            <a:ext cx="41826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CUSTOM_12">
    <p:bg>
      <p:bgPr>
        <a:solidFill>
          <a:srgbClr val="1E88E5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/>
          <p:nvPr/>
        </p:nvSpPr>
        <p:spPr>
          <a:xfrm>
            <a:off x="610200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9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176350" y="248700"/>
            <a:ext cx="27027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244150" y="1300600"/>
            <a:ext cx="2315100" cy="26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2"/>
          </p:nvPr>
        </p:nvSpPr>
        <p:spPr>
          <a:xfrm>
            <a:off x="3332975" y="316550"/>
            <a:ext cx="2315100" cy="4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3"/>
          </p:nvPr>
        </p:nvSpPr>
        <p:spPr>
          <a:xfrm>
            <a:off x="6465450" y="342250"/>
            <a:ext cx="2315100" cy="4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- White">
  <p:cSld name="BIG_NUMBER_1_1_1_1_1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590150" y="1755443"/>
            <a:ext cx="59637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sz="3600">
              <a:solidFill>
                <a:srgbClr val="4242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9" name="Google Shape;89;p20"/>
          <p:cNvCxnSpPr/>
          <p:nvPr/>
        </p:nvCxnSpPr>
        <p:spPr>
          <a:xfrm rot="10800000">
            <a:off x="2178600" y="1109800"/>
            <a:ext cx="2062800" cy="0"/>
          </a:xfrm>
          <a:prstGeom prst="straightConnector1">
            <a:avLst/>
          </a:prstGeom>
          <a:noFill/>
          <a:ln w="9525" cap="flat" cmpd="sng">
            <a:solidFill>
              <a:srgbClr val="1E88E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0" name="Google Shape;90;p20"/>
          <p:cNvCxnSpPr/>
          <p:nvPr/>
        </p:nvCxnSpPr>
        <p:spPr>
          <a:xfrm rot="10800000">
            <a:off x="4902600" y="1116500"/>
            <a:ext cx="2062800" cy="0"/>
          </a:xfrm>
          <a:prstGeom prst="straightConnector1">
            <a:avLst/>
          </a:prstGeom>
          <a:noFill/>
          <a:ln w="9525" cap="flat" cmpd="sng">
            <a:solidFill>
              <a:srgbClr val="1E88E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1" name="Google Shape;91;p20"/>
          <p:cNvCxnSpPr/>
          <p:nvPr/>
        </p:nvCxnSpPr>
        <p:spPr>
          <a:xfrm rot="10800000">
            <a:off x="2178525" y="3047475"/>
            <a:ext cx="4806600" cy="0"/>
          </a:xfrm>
          <a:prstGeom prst="straightConnector1">
            <a:avLst/>
          </a:prstGeom>
          <a:noFill/>
          <a:ln w="9525" cap="flat" cmpd="sng">
            <a:solidFill>
              <a:srgbClr val="1E88E5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Logo">
  <p:cSld name="TITLE_1_1"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31225" y="2350500"/>
            <a:ext cx="5853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None/>
              <a:defRPr>
                <a:solidFill>
                  <a:srgbClr val="9E9E9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075" y="978006"/>
            <a:ext cx="2655700" cy="2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379325" y="365100"/>
            <a:ext cx="5957400" cy="19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3C78D8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C presentation templates">
  <p:cSld name="TITLE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900"/>
              <a:buFont typeface="Verdana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20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53575" y="293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53575" y="1060700"/>
            <a:ext cx="8443500" cy="3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Blue/White">
  <p:cSld name="CUSTOM_1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22400"/>
            <a:ext cx="9144000" cy="9615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37600" y="189050"/>
            <a:ext cx="7182300" cy="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37600" y="1079350"/>
            <a:ext cx="8263500" cy="3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White/Blue">
  <p:cSld name="TITLE_1_2">
    <p:bg>
      <p:bgPr>
        <a:solidFill>
          <a:srgbClr val="1E88E5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30575" y="-20400"/>
            <a:ext cx="9174600" cy="9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-15825" y="949575"/>
            <a:ext cx="9174600" cy="41940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37600" y="178375"/>
            <a:ext cx="7585200" cy="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437600" y="1231750"/>
            <a:ext cx="8263500" cy="3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Blue Background" type="tx">
  <p:cSld name="TITLE_AND_BODY">
    <p:bg>
      <p:bgPr>
        <a:solidFill>
          <a:srgbClr val="1E88E5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sktop Screenshot">
  <p:cSld name="Sample Light Slide_1_1_2_1">
    <p:bg>
      <p:bgPr>
        <a:solidFill>
          <a:srgbClr val="F6F9F8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61022" y="-8475"/>
            <a:ext cx="4620300" cy="51519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44;p10" descr="Displaying laptop.png"/>
          <p:cNvPicPr preferRelativeResize="0"/>
          <p:nvPr/>
        </p:nvPicPr>
        <p:blipFill rotWithShape="1">
          <a:blip r:embed="rId2">
            <a:alphaModFix/>
          </a:blip>
          <a:srcRect r="35843"/>
          <a:stretch/>
        </p:blipFill>
        <p:spPr>
          <a:xfrm>
            <a:off x="4688184" y="674944"/>
            <a:ext cx="4493213" cy="37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 flipH="1">
            <a:off x="28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311700" y="272100"/>
            <a:ext cx="4301400" cy="9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1976D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5578350" y="864731"/>
            <a:ext cx="3603000" cy="311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283125" y="1220596"/>
            <a:ext cx="4781400" cy="3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64100" y="457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85200" y="293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285200" y="1079350"/>
            <a:ext cx="8263500" cy="3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 Light"/>
              <a:buChar char="●"/>
              <a:defRPr sz="1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hyperlink" Target="https://reactjs.org/docs/test-renderer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esting-library.com/" TargetMode="External"/><Relationship Id="rId5" Type="http://schemas.openxmlformats.org/officeDocument/2006/relationships/hyperlink" Target="https://jestjs.io/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hyperlink" Target="https://marketplace.visualstudio.com/items?itemName=Orta.vscode-je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jestjs.io/docs/en/expect" TargetMode="Externa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jestjs.io/docs/en/expect#tostrictequalvalue" TargetMode="External"/><Relationship Id="rId4" Type="http://schemas.openxmlformats.org/officeDocument/2006/relationships/hyperlink" Target="https://developer.mozilla.org/en-US/docs/Web/JavaScript/Reference/Global_Objects/Object/i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>
              <a:alpha val="615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666000" y="919625"/>
            <a:ext cx="7812000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Unit Testing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4502002"/>
            <a:ext cx="1466849" cy="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Types of Tests</a:t>
            </a:r>
            <a:endParaRPr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p4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14725" y="921675"/>
            <a:ext cx="8595600" cy="4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Testing:</a:t>
            </a: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Unit tests only test a single part of your implementation. A unit. No dependencies or integrations, no framework specifics. Could be only a function or a component. Mostly done with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 Testing: </a:t>
            </a: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Verify that multiple units work together: that your components communicate properly between them, or with a DB, file system or another third party. It could even be another module in your app.  Individual units/features of the app are combined and tested as a group. 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 to end testing</a:t>
            </a: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Test the flow of the application to make sure behaves as expected. The whole essence of end-to-end testing is to test from the end user’s experience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4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050" y="2352650"/>
            <a:ext cx="1342030" cy="14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 txBox="1"/>
          <p:nvPr/>
        </p:nvSpPr>
        <p:spPr>
          <a:xfrm>
            <a:off x="414725" y="921675"/>
            <a:ext cx="7931700" cy="2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 b="1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Jest</a:t>
            </a: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GB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https://jestjs.io/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testing-library/react: </a:t>
            </a:r>
            <a:r>
              <a:rPr lang="en-GB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https://testing-library.com/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React-test-renderer: </a:t>
            </a:r>
            <a:r>
              <a:rPr lang="en-GB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https://reactjs.org/docs/test-renderer.html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9100" y="2352650"/>
            <a:ext cx="1473725" cy="14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 rotWithShape="1">
          <a:blip r:embed="rId9">
            <a:alphaModFix/>
          </a:blip>
          <a:srcRect l="19395" t="9923" r="18951" b="9923"/>
          <a:stretch/>
        </p:blipFill>
        <p:spPr>
          <a:xfrm>
            <a:off x="5447900" y="2352650"/>
            <a:ext cx="1605050" cy="14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/>
          <p:nvPr/>
        </p:nvSpPr>
        <p:spPr>
          <a:xfrm>
            <a:off x="542075" y="3933350"/>
            <a:ext cx="8289900" cy="11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1E88E5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Good news! You already know what a test suite looks like </a:t>
            </a:r>
            <a:r>
              <a:rPr lang="en-GB" sz="3700">
                <a:solidFill>
                  <a:srgbClr val="1E88E5"/>
                </a:solidFill>
                <a:highlight>
                  <a:srgbClr val="000000"/>
                </a:highlight>
              </a:rPr>
              <a:t>🤩</a:t>
            </a:r>
            <a:endParaRPr sz="3000" b="1">
              <a:solidFill>
                <a:srgbClr val="1E88E5"/>
              </a:solidFill>
              <a:highlight>
                <a:srgbClr val="0000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Why Jest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" name="Google Shape;231;p4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 txBox="1"/>
          <p:nvPr/>
        </p:nvSpPr>
        <p:spPr>
          <a:xfrm>
            <a:off x="285400" y="883550"/>
            <a:ext cx="8434500" cy="3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Open source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Developed by Facebook (and so was React)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Compatible with the 3 main Front End Frameworks: Angular, React, VueJS.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Can test any program in JavaScript or TypeScript, no matter if it is a browser or NodeJS project.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Preferred for React-based website apps (comes as default with create-react-app).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One stone for everything: spies, matchers, huge mocking library.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Supports Typescript. 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Supports Watch feature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Why Jest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9" name="Google Shape;239;p4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/>
          <p:nvPr/>
        </p:nvSpPr>
        <p:spPr>
          <a:xfrm>
            <a:off x="285400" y="883550"/>
            <a:ext cx="8434500" cy="4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TL;DR: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Battery included, almost zero configuration, </a:t>
            </a:r>
            <a:r>
              <a:rPr lang="en-GB" sz="1600" b="1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testing framework and assertion library packed together</a:t>
            </a:r>
            <a:endParaRPr sz="1600" b="1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-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Runs fast. Watch Feature allows to re run only some of the tests.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-"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Popular among different Front End frameworks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Unit testing is not about manually checking that each part of your code works. Is about having a</a:t>
            </a:r>
            <a:r>
              <a:rPr lang="en-GB" sz="1600" b="1" i="1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trusty system</a:t>
            </a:r>
            <a:r>
              <a:rPr lang="en-GB" sz="1600" i="1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that can certify the different units and replicate the results upon request.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en-GB" sz="1600" i="1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600" i="1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Jest and VSC Integration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7" name="Google Shape;247;p4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8" name="Google Shape;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4"/>
          <p:cNvSpPr txBox="1"/>
          <p:nvPr/>
        </p:nvSpPr>
        <p:spPr>
          <a:xfrm>
            <a:off x="285400" y="883550"/>
            <a:ext cx="8434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https://marketplace.visualstudio.com/items?itemName=Orta.vscode-jest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2200"/>
              </a:spcBef>
              <a:spcAft>
                <a:spcPts val="2200"/>
              </a:spcAft>
              <a:buNone/>
            </a:pP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1363" y="1528650"/>
            <a:ext cx="3472283" cy="33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 dirty="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Test Driven Development (TDD)</a:t>
            </a:r>
            <a:endParaRPr sz="3000" b="1" dirty="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4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5"/>
          <p:cNvSpPr txBox="1"/>
          <p:nvPr/>
        </p:nvSpPr>
        <p:spPr>
          <a:xfrm>
            <a:off x="6519850" y="1013900"/>
            <a:ext cx="2439900" cy="3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You all already have seen a </a:t>
            </a:r>
            <a:r>
              <a:rPr lang="en-GB" sz="1200" b="1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test suite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 like the ones in the interview questions.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Some of you will remember -and some others never forget- overlappingRectangles or canExit among others.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013900"/>
            <a:ext cx="6016799" cy="37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375" y="2613299"/>
            <a:ext cx="1932475" cy="19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Test Driven Development (TDD)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4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6"/>
          <p:cNvSpPr txBox="1"/>
          <p:nvPr/>
        </p:nvSpPr>
        <p:spPr>
          <a:xfrm>
            <a:off x="414725" y="944075"/>
            <a:ext cx="8544600" cy="3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You have been working with this workflow with the interview questions.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First you write the tests, then you write your code.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4">
            <a:alphaModFix/>
          </a:blip>
          <a:srcRect l="21259" t="62067" r="23144" b="16372"/>
          <a:stretch/>
        </p:blipFill>
        <p:spPr>
          <a:xfrm rot="-321358">
            <a:off x="1881407" y="2464872"/>
            <a:ext cx="5519613" cy="152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Test Driven Development (TDD)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" name="Google Shape;275;p4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7"/>
          <p:cNvSpPr txBox="1"/>
          <p:nvPr/>
        </p:nvSpPr>
        <p:spPr>
          <a:xfrm>
            <a:off x="414725" y="4160975"/>
            <a:ext cx="86340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1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Refactoring:</a:t>
            </a:r>
            <a:r>
              <a:rPr lang="en-GB" sz="1600" i="1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Changing the code’s design without breaking existing functionality</a:t>
            </a:r>
            <a:endParaRPr sz="1600" i="1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8" name="Google Shape;278;p47"/>
          <p:cNvGrpSpPr/>
          <p:nvPr/>
        </p:nvGrpSpPr>
        <p:grpSpPr>
          <a:xfrm>
            <a:off x="2455200" y="1336425"/>
            <a:ext cx="4233600" cy="2733950"/>
            <a:chOff x="2455200" y="1336425"/>
            <a:chExt cx="4233600" cy="2733950"/>
          </a:xfrm>
        </p:grpSpPr>
        <p:pic>
          <p:nvPicPr>
            <p:cNvPr id="279" name="Google Shape;27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5200" y="1336425"/>
              <a:ext cx="4233600" cy="273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47"/>
            <p:cNvSpPr/>
            <p:nvPr/>
          </p:nvSpPr>
          <p:spPr>
            <a:xfrm>
              <a:off x="4734950" y="2363825"/>
              <a:ext cx="758700" cy="736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/>
        </p:nvSpPr>
        <p:spPr>
          <a:xfrm>
            <a:off x="414725" y="238450"/>
            <a:ext cx="7614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Recapping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6" name="Google Shape;286;p4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8"/>
          <p:cNvSpPr txBox="1"/>
          <p:nvPr/>
        </p:nvSpPr>
        <p:spPr>
          <a:xfrm>
            <a:off x="414725" y="921675"/>
            <a:ext cx="8245200" cy="3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Tests ensure quality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Tests are your friends, they give specification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You have certain familiarity with tests, you have run them in the past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You have developed code under TDD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/>
        </p:nvSpPr>
        <p:spPr>
          <a:xfrm>
            <a:off x="414725" y="238450"/>
            <a:ext cx="7614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What can we test with Jest?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4" name="Google Shape;294;p4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9"/>
          <p:cNvSpPr txBox="1"/>
          <p:nvPr/>
        </p:nvSpPr>
        <p:spPr>
          <a:xfrm>
            <a:off x="414725" y="921675"/>
            <a:ext cx="8245200" cy="3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Basically, everything that you </a:t>
            </a:r>
            <a:r>
              <a:rPr lang="en-GB" sz="1600" b="1" i="1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expect </a:t>
            </a: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it to </a:t>
            </a:r>
            <a:r>
              <a:rPr lang="en-GB" sz="1600" b="1" i="1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assert </a:t>
            </a: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 result: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Return values from functions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Classes, what each instance looks like, their methods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Compare objects, results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React components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Connections to DataBases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API calls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3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7" name="Google Shape;1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2"/>
          <p:cNvSpPr txBox="1"/>
          <p:nvPr/>
        </p:nvSpPr>
        <p:spPr>
          <a:xfrm>
            <a:off x="414725" y="944075"/>
            <a:ext cx="8544600" cy="4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 b="1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What is a test?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Code you write to verify the behaviour of your application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 b="1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Why bother writing tests?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Tests are specifications for how our code should work.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 b="1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Consistency</a:t>
            </a:r>
            <a:endParaRPr sz="105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Tests help unify how our code behaves.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Comfort &amp; Confidence</a:t>
            </a:r>
            <a:endParaRPr sz="1600" b="1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Guarantees the quality of your work.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32"/>
          <p:cNvSpPr txBox="1"/>
          <p:nvPr/>
        </p:nvSpPr>
        <p:spPr>
          <a:xfrm>
            <a:off x="414725" y="274925"/>
            <a:ext cx="7614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Intro</a:t>
            </a: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0"/>
          <p:cNvSpPr txBox="1"/>
          <p:nvPr/>
        </p:nvSpPr>
        <p:spPr>
          <a:xfrm>
            <a:off x="427050" y="2043775"/>
            <a:ext cx="8289900" cy="11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000" b="1">
                <a:solidFill>
                  <a:srgbClr val="1E88E5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Let’s start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Rules for testing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8" name="Google Shape;308;p5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9" name="Google Shape;3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/>
        </p:nvSpPr>
        <p:spPr>
          <a:xfrm>
            <a:off x="414725" y="921675"/>
            <a:ext cx="82452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Test files should be saved with the same filename that the element that they are testing, adding the suffix .test or .spec. In a close location to the file (same directory, or under a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__test__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folder inside of it)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575" y="2979413"/>
            <a:ext cx="43148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Rules for testing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" name="Google Shape;317;p5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2"/>
          <p:cNvSpPr txBox="1"/>
          <p:nvPr/>
        </p:nvSpPr>
        <p:spPr>
          <a:xfrm>
            <a:off x="414725" y="921675"/>
            <a:ext cx="82452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All test files must contain at least one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test. Otherwise they will fail: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0" name="Google Shape;320;p52"/>
          <p:cNvGrpSpPr/>
          <p:nvPr/>
        </p:nvGrpSpPr>
        <p:grpSpPr>
          <a:xfrm>
            <a:off x="1855287" y="1375724"/>
            <a:ext cx="4604425" cy="3637249"/>
            <a:chOff x="1855288" y="1375724"/>
            <a:chExt cx="4604425" cy="3637249"/>
          </a:xfrm>
        </p:grpSpPr>
        <p:pic>
          <p:nvPicPr>
            <p:cNvPr id="321" name="Google Shape;321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5287" y="1375724"/>
              <a:ext cx="4604425" cy="363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52"/>
            <p:cNvSpPr/>
            <p:nvPr/>
          </p:nvSpPr>
          <p:spPr>
            <a:xfrm>
              <a:off x="2072000" y="3107975"/>
              <a:ext cx="2714100" cy="233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Rules for testing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" name="Google Shape;328;p5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3"/>
          <p:cNvSpPr txBox="1"/>
          <p:nvPr/>
        </p:nvSpPr>
        <p:spPr>
          <a:xfrm>
            <a:off x="414725" y="921675"/>
            <a:ext cx="82452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Several tests might be grouped together under a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describe.</a:t>
            </a:r>
            <a:endParaRPr sz="1600" b="1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Each test should at least have one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assertion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 Otherwise it will always pass.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913" y="1969200"/>
            <a:ext cx="5184824" cy="22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3"/>
          <p:cNvSpPr txBox="1"/>
          <p:nvPr/>
        </p:nvSpPr>
        <p:spPr>
          <a:xfrm>
            <a:off x="1944925" y="4241275"/>
            <a:ext cx="5184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This test suite will have 3 passing tests.</a:t>
            </a:r>
            <a:endParaRPr sz="1300" i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Rules for testing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8" name="Google Shape;338;p5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 txBox="1"/>
          <p:nvPr/>
        </p:nvSpPr>
        <p:spPr>
          <a:xfrm>
            <a:off x="414725" y="921675"/>
            <a:ext cx="8245200" cy="30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Some frameworks use the method 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test 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 run a test, while others use 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 Jest can take both, since 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has been set as an alias for 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test:</a:t>
            </a: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Since Jest documentation examples use 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, that is the one we are going to use. 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4">
            <a:alphaModFix/>
          </a:blip>
          <a:srcRect b="3250"/>
          <a:stretch/>
        </p:blipFill>
        <p:spPr>
          <a:xfrm>
            <a:off x="2496700" y="2009600"/>
            <a:ext cx="4486275" cy="11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Rules for testing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7" name="Google Shape;347;p5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5"/>
          <p:cNvSpPr txBox="1"/>
          <p:nvPr/>
        </p:nvSpPr>
        <p:spPr>
          <a:xfrm>
            <a:off x="414725" y="921675"/>
            <a:ext cx="82452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units to be tested need to be exported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700" y="1662650"/>
            <a:ext cx="38385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Rules for testing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6" name="Google Shape;356;p5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6"/>
          <p:cNvSpPr txBox="1"/>
          <p:nvPr/>
        </p:nvSpPr>
        <p:spPr>
          <a:xfrm>
            <a:off x="414725" y="921675"/>
            <a:ext cx="82452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If you are exporting only one element, export it as 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export default &lt;element&gt; 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 For example, export only the sumNumbers function: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And to import it in another file, include the following in that other file: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397" y="1856375"/>
            <a:ext cx="2974750" cy="14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1825" y="4050350"/>
            <a:ext cx="53244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Rules for testing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6" name="Google Shape;366;p5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7" name="Google Shape;3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7"/>
          <p:cNvSpPr txBox="1"/>
          <p:nvPr/>
        </p:nvSpPr>
        <p:spPr>
          <a:xfrm>
            <a:off x="414725" y="921675"/>
            <a:ext cx="8296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You can export several elements if you don’t use export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default.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Instead, use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export { }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, with comma-separated names of what you are exporting:</a:t>
            </a:r>
            <a:endParaRPr sz="1600" b="1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50" y="2071975"/>
            <a:ext cx="3331750" cy="19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/>
        </p:nvSpPr>
        <p:spPr>
          <a:xfrm>
            <a:off x="546025" y="3830300"/>
            <a:ext cx="76956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And to import it in another file,  you will need curly braces: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25" y="4435180"/>
            <a:ext cx="8129349" cy="3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/>
        </p:nvSpPr>
        <p:spPr>
          <a:xfrm>
            <a:off x="5381675" y="2071975"/>
            <a:ext cx="3024900" cy="1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You can also export at the beginning of the function or element declaration</a:t>
            </a:r>
            <a:endParaRPr sz="1300" i="1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Setting up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8" name="Google Shape;378;p5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8"/>
          <p:cNvSpPr txBox="1"/>
          <p:nvPr/>
        </p:nvSpPr>
        <p:spPr>
          <a:xfrm>
            <a:off x="414725" y="921675"/>
            <a:ext cx="8245200" cy="3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Let’s say that we have the following function and its export: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613" y="1733550"/>
            <a:ext cx="595312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Setting up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7" name="Google Shape;387;p5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8" name="Google Shape;3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9"/>
          <p:cNvSpPr txBox="1"/>
          <p:nvPr/>
        </p:nvSpPr>
        <p:spPr>
          <a:xfrm>
            <a:off x="338439" y="1500857"/>
            <a:ext cx="6228000" cy="23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yarn </a:t>
            </a:r>
            <a:r>
              <a:rPr lang="en-GB" dirty="0" err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init</a:t>
            </a:r>
            <a:r>
              <a:rPr lang="en-GB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// fill in the options - leave them empty</a:t>
            </a:r>
            <a:endParaRPr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yarn install</a:t>
            </a:r>
            <a:endParaRPr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yarn add -D </a:t>
            </a:r>
            <a:r>
              <a:rPr lang="en-GB" b="1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jest @types/jest babel-jest @babel/preset-env</a:t>
            </a:r>
            <a:endParaRPr b="1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touch .</a:t>
            </a:r>
            <a:r>
              <a:rPr lang="en-GB" dirty="0" err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gitignore</a:t>
            </a:r>
            <a:r>
              <a:rPr lang="en-GB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 “</a:t>
            </a:r>
            <a:r>
              <a:rPr lang="en-GB" dirty="0" err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node_modules</a:t>
            </a:r>
            <a:r>
              <a:rPr lang="en-GB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/” &gt;&gt; .</a:t>
            </a:r>
            <a:r>
              <a:rPr lang="en-GB" dirty="0" err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gitignore</a:t>
            </a:r>
            <a:endParaRPr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endParaRPr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9"/>
          <p:cNvSpPr txBox="1"/>
          <p:nvPr/>
        </p:nvSpPr>
        <p:spPr>
          <a:xfrm>
            <a:off x="414725" y="1013900"/>
            <a:ext cx="8577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first thing we are going to need is to initialize a NodeJS project:</a:t>
            </a:r>
            <a:endParaRPr/>
          </a:p>
        </p:txBody>
      </p:sp>
      <p:sp>
        <p:nvSpPr>
          <p:cNvPr id="391" name="Google Shape;391;p59"/>
          <p:cNvSpPr txBox="1"/>
          <p:nvPr/>
        </p:nvSpPr>
        <p:spPr>
          <a:xfrm>
            <a:off x="414700" y="4198475"/>
            <a:ext cx="8577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We will need Babel to compile ES6 imports, or we  can use the .</a:t>
            </a:r>
            <a:r>
              <a:rPr lang="en-GB" sz="1300" i="1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mjs</a:t>
            </a:r>
            <a:r>
              <a:rPr lang="en-GB" sz="1300" i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extension. @types/jest it is for having </a:t>
            </a:r>
            <a:r>
              <a:rPr lang="en-GB" sz="1300" i="1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intellisense</a:t>
            </a:r>
            <a:r>
              <a:rPr lang="en-GB" sz="1300" i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for our Jest Methods</a:t>
            </a:r>
            <a:endParaRPr sz="1300" i="1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59"/>
          <p:cNvPicPr preferRelativeResize="0"/>
          <p:nvPr/>
        </p:nvPicPr>
        <p:blipFill rotWithShape="1">
          <a:blip r:embed="rId4">
            <a:alphaModFix/>
          </a:blip>
          <a:srcRect l="8508"/>
          <a:stretch/>
        </p:blipFill>
        <p:spPr>
          <a:xfrm>
            <a:off x="6642639" y="1462700"/>
            <a:ext cx="2425286" cy="236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/>
        </p:nvSpPr>
        <p:spPr>
          <a:xfrm>
            <a:off x="414725" y="274925"/>
            <a:ext cx="7614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Intro</a:t>
            </a: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5" name="Google Shape;145;p3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6" name="Google Shape;1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3"/>
          <p:cNvSpPr txBox="1"/>
          <p:nvPr/>
        </p:nvSpPr>
        <p:spPr>
          <a:xfrm>
            <a:off x="414725" y="921675"/>
            <a:ext cx="8305200" cy="3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850" b="1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Productivity</a:t>
            </a:r>
            <a:endParaRPr sz="105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Allows to ship </a:t>
            </a:r>
            <a:r>
              <a:rPr lang="en-GB" sz="1600" b="1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quality code faster</a:t>
            </a:r>
            <a:endParaRPr sz="1600" b="1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>
                <a:srgbClr val="1B2331"/>
              </a:buClr>
              <a:buSzPts val="1600"/>
              <a:buFont typeface="Montserrat"/>
              <a:buChar char="●"/>
            </a:pPr>
            <a:r>
              <a:rPr lang="en-GB" sz="1850" b="1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Cost Efficient</a:t>
            </a:r>
            <a:endParaRPr sz="1050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2200"/>
              </a:spcAft>
              <a:buNone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Helps find bugs early in the development cycle; by finding bugs early, you avoid costs in production.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Setting up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8" name="Google Shape;398;p6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0"/>
          <p:cNvSpPr txBox="1"/>
          <p:nvPr/>
        </p:nvSpPr>
        <p:spPr>
          <a:xfrm>
            <a:off x="414725" y="1013900"/>
            <a:ext cx="8577000" cy="3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Create a babel config file in the root: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6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touch babel.config.js</a:t>
            </a:r>
            <a:endParaRPr sz="16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And add the following code:</a:t>
            </a:r>
            <a:endParaRPr sz="16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module.exports</a:t>
            </a: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{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GB" sz="1200" dirty="0" err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presets</a:t>
            </a: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[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[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'@babel/</a:t>
            </a:r>
            <a:r>
              <a:rPr lang="en-GB" sz="1200" dirty="0" err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preset</a:t>
            </a: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-env',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targets: {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node: 'current',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},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],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],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};</a:t>
            </a:r>
            <a:endParaRPr sz="12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60"/>
          <p:cNvPicPr preferRelativeResize="0"/>
          <p:nvPr/>
        </p:nvPicPr>
        <p:blipFill rotWithShape="1">
          <a:blip r:embed="rId4">
            <a:alphaModFix/>
          </a:blip>
          <a:srcRect l="3951" t="11590" r="57234"/>
          <a:stretch/>
        </p:blipFill>
        <p:spPr>
          <a:xfrm>
            <a:off x="6566425" y="1538900"/>
            <a:ext cx="2425274" cy="272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Setting up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7" name="Google Shape;407;p6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8" name="Google Shape;4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1"/>
          <p:cNvSpPr txBox="1"/>
          <p:nvPr/>
        </p:nvSpPr>
        <p:spPr>
          <a:xfrm>
            <a:off x="414725" y="1538900"/>
            <a:ext cx="56514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In package.json, add the following: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61"/>
          <p:cNvSpPr txBox="1"/>
          <p:nvPr/>
        </p:nvSpPr>
        <p:spPr>
          <a:xfrm>
            <a:off x="414725" y="1013900"/>
            <a:ext cx="8577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Let’s add a script to test our application:</a:t>
            </a:r>
            <a:endParaRPr/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834" y="2154675"/>
            <a:ext cx="4414341" cy="23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1"/>
          <p:cNvSpPr/>
          <p:nvPr/>
        </p:nvSpPr>
        <p:spPr>
          <a:xfrm>
            <a:off x="2111825" y="3651926"/>
            <a:ext cx="3583200" cy="873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Setting up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8" name="Google Shape;418;p6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2"/>
          <p:cNvSpPr txBox="1"/>
          <p:nvPr/>
        </p:nvSpPr>
        <p:spPr>
          <a:xfrm>
            <a:off x="414725" y="921675"/>
            <a:ext cx="82452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With the script that we wrote, to run all the tests we need to run: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yarn test</a:t>
            </a:r>
            <a:endParaRPr sz="1600" b="1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If you want to run only 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one specific 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test and not the whole suite in your app, you can specify which tests using the name of the test file: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yarn test &lt;name_of_the_test&gt;</a:t>
            </a:r>
            <a:endParaRPr sz="1600" b="1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pass the whole name: App.test.js. You can omit the “test.js”. Also, it is not case sensitive. For instance, this works for App.test.js 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yarn test app</a:t>
            </a:r>
            <a:endParaRPr sz="1600" b="1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21" name="Google Shape;4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200" y="3625223"/>
            <a:ext cx="1854800" cy="13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/>
        </p:nvSpPr>
        <p:spPr>
          <a:xfrm>
            <a:off x="414725" y="238450"/>
            <a:ext cx="7614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Setting up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7" name="Google Shape;427;p6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8" name="Google Shape;4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3"/>
          <p:cNvSpPr txBox="1"/>
          <p:nvPr/>
        </p:nvSpPr>
        <p:spPr>
          <a:xfrm>
            <a:off x="414725" y="921675"/>
            <a:ext cx="8106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 b="1">
                <a:latin typeface="Montserrat"/>
                <a:ea typeface="Montserrat"/>
                <a:cs typeface="Montserrat"/>
                <a:sym typeface="Montserrat"/>
              </a:rPr>
              <a:t>Watch: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538" y="1635225"/>
            <a:ext cx="5213275" cy="16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414725" y="3270050"/>
            <a:ext cx="8310900" cy="17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B2331"/>
                </a:solidFill>
                <a:latin typeface="Montserrat"/>
                <a:ea typeface="Montserrat"/>
                <a:cs typeface="Montserrat"/>
                <a:sym typeface="Montserrat"/>
              </a:rPr>
              <a:t>Watch reruns automatically the tests when we perform any modification.</a:t>
            </a: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endParaRPr sz="1600">
              <a:solidFill>
                <a:srgbClr val="1B23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6" name="Google Shape;436;p6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7" name="Google Shape;4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4"/>
          <p:cNvSpPr txBox="1"/>
          <p:nvPr/>
        </p:nvSpPr>
        <p:spPr>
          <a:xfrm>
            <a:off x="414725" y="1013900"/>
            <a:ext cx="8577000" cy="3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So far, we have: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Installed dependencies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Configured our compiler (Babel)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Created a script to run our tests in </a:t>
            </a:r>
            <a:r>
              <a:rPr lang="en-GB" sz="1600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package.json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 dirty="0">
                <a:solidFill>
                  <a:srgbClr val="1E88E5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Now we can write some tests </a:t>
            </a:r>
            <a:r>
              <a:rPr lang="en-GB" sz="3700" dirty="0">
                <a:solidFill>
                  <a:srgbClr val="1E88E5"/>
                </a:solidFill>
                <a:highlight>
                  <a:schemeClr val="dk1"/>
                </a:highlight>
              </a:rPr>
              <a:t>🤩</a:t>
            </a:r>
            <a:endParaRPr sz="3000" b="1" dirty="0">
              <a:solidFill>
                <a:srgbClr val="1E88E5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64"/>
          <p:cNvSpPr txBox="1"/>
          <p:nvPr/>
        </p:nvSpPr>
        <p:spPr>
          <a:xfrm>
            <a:off x="414725" y="238450"/>
            <a:ext cx="7614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Setting up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Let’s write some tests!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6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6" name="Google Shape;4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5"/>
          <p:cNvSpPr txBox="1"/>
          <p:nvPr/>
        </p:nvSpPr>
        <p:spPr>
          <a:xfrm>
            <a:off x="414725" y="1013900"/>
            <a:ext cx="8577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Let’s create a sumNumbers.test.js file in the same location: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8" name="Google Shape;4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575" y="1604900"/>
            <a:ext cx="3784851" cy="32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Let’s write some tests!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4" name="Google Shape;454;p6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5" name="Google Shape;4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6"/>
          <p:cNvSpPr txBox="1"/>
          <p:nvPr/>
        </p:nvSpPr>
        <p:spPr>
          <a:xfrm>
            <a:off x="414725" y="1013900"/>
            <a:ext cx="8577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And let’s add some tests. As a tip, 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you should always start by making 1 failing test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to ensure that the tests themselves are working.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771850"/>
            <a:ext cx="4379250" cy="25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097" y="1771850"/>
            <a:ext cx="3690979" cy="25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Let’s write some tests!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4" name="Google Shape;464;p6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5" name="Google Shape;4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7"/>
          <p:cNvSpPr txBox="1"/>
          <p:nvPr/>
        </p:nvSpPr>
        <p:spPr>
          <a:xfrm>
            <a:off x="414725" y="921675"/>
            <a:ext cx="85770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Let’s discuss the code: </a:t>
            </a:r>
            <a:r>
              <a:rPr lang="en-GB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expect</a:t>
            </a:r>
            <a:r>
              <a:rPr lang="en-GB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is a function that compares the value you are testing to an expected value. To customize the kind of test, you use a </a:t>
            </a:r>
            <a:r>
              <a:rPr lang="en-GB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matcher </a:t>
            </a:r>
            <a:r>
              <a:rPr lang="en-GB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(e.g., .</a:t>
            </a:r>
            <a:r>
              <a:rPr lang="en-GB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toBe</a:t>
            </a:r>
            <a:r>
              <a:rPr lang="en-GB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, .</a:t>
            </a:r>
            <a:r>
              <a:rPr lang="en-GB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toBeFalsy</a:t>
            </a:r>
            <a:r>
              <a:rPr lang="en-GB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, etc.). The matcher helps define what you are testing for. You can use one or more matchers. Some matchers take a parameter and others don’t. For instance, </a:t>
            </a:r>
            <a:r>
              <a:rPr lang="en-GB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GB" b="1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toBe</a:t>
            </a:r>
            <a:r>
              <a:rPr lang="en-GB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() </a:t>
            </a:r>
            <a:r>
              <a:rPr lang="en-GB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can take a parameter, but </a:t>
            </a:r>
            <a:r>
              <a:rPr lang="en-GB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GB" b="1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toBeFalsy</a:t>
            </a:r>
            <a:r>
              <a:rPr lang="en-GB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() </a:t>
            </a:r>
            <a:r>
              <a:rPr lang="en-GB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GB" b="1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toBeDefined</a:t>
            </a:r>
            <a:r>
              <a:rPr lang="en-GB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() </a:t>
            </a:r>
            <a:r>
              <a:rPr lang="en-GB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can’t.</a:t>
            </a:r>
            <a:endParaRPr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7" name="Google Shape;46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2257575"/>
            <a:ext cx="4524791" cy="26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7"/>
          <p:cNvSpPr txBox="1"/>
          <p:nvPr/>
        </p:nvSpPr>
        <p:spPr>
          <a:xfrm>
            <a:off x="4971900" y="2257575"/>
            <a:ext cx="3984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GB" sz="15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expect</a:t>
            </a:r>
            <a:r>
              <a:rPr lang="en-GB" sz="15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API of Jest provides lots of matchers, you can give them a look </a:t>
            </a:r>
            <a:r>
              <a:rPr lang="en-GB" sz="15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here.</a:t>
            </a:r>
            <a:endParaRPr sz="15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Despite that you can use several assertions (expects) inside one test, that doesn’t mean that is the right approach. In this case, would had been enough with .toEqual(5)</a:t>
            </a:r>
            <a:endParaRPr sz="15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Some notes regarding matchers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4" name="Google Shape;474;p6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5" name="Google Shape;4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8"/>
          <p:cNvSpPr txBox="1"/>
          <p:nvPr/>
        </p:nvSpPr>
        <p:spPr>
          <a:xfrm>
            <a:off x="414725" y="1013900"/>
            <a:ext cx="85770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When using the expect API ,  you compare your result to a matcher. Among them, </a:t>
            </a:r>
            <a:r>
              <a:rPr lang="en-GB" sz="1600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toBe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600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toEqual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GB" sz="1600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toStrictEqual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look very similar. Let’s look at the differences: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GB" sz="1600" b="1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toBe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Use .</a:t>
            </a:r>
            <a:r>
              <a:rPr lang="en-GB" sz="1600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toBe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to compare primitive values or to check referential identity of object instances. It calls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Object.is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to compare values, which is even better for testing than === strict equality operator.</a:t>
            </a:r>
            <a:r>
              <a:rPr lang="en-GB" sz="1200" dirty="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Two objects that </a:t>
            </a:r>
            <a:r>
              <a:rPr lang="en-GB" sz="1600" i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look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the same but are not the same reference, won’t pass a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GB" sz="1600" b="1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toBe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6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MDN - Object.is()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GB" sz="1600" b="1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toEqual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Compare recursively all properties of object instances ("deep" equality). We can use it to compare two objects.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GB" sz="1600" b="1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toStrictEqual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: Same as .</a:t>
            </a:r>
            <a:r>
              <a:rPr lang="en-GB" sz="1600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toEqual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but it also will be more strict with undefined keys and class instances. More details</a:t>
            </a:r>
            <a:r>
              <a:rPr lang="en-GB" sz="1600" b="1" dirty="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b="1" dirty="0">
                <a:solidFill>
                  <a:srgbClr val="4278E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GB" sz="1600" dirty="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 dirty="0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Some notes regarding matchers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2" name="Google Shape;482;p6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3" name="Google Shape;4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9"/>
          <p:cNvSpPr txBox="1"/>
          <p:nvPr/>
        </p:nvSpPr>
        <p:spPr>
          <a:xfrm>
            <a:off x="414725" y="1013900"/>
            <a:ext cx="85770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toStrictEqual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vs .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toEqual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Keys with undefined properties are checked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 e.g. {a: undefined, b: 2} does not match {b: 2} when using .toStrictEqual.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Array sparseness is checked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 e.g. [, 1] does not match [undefined, 1] when using .toStrictEqual.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Object types are checked to be equal. e.g. </a:t>
            </a: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 class instance with fields a and b will not equal a literal object with fields a and b.</a:t>
            </a: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3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3" name="Google Shape;1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/>
        </p:nvSpPr>
        <p:spPr>
          <a:xfrm>
            <a:off x="361025" y="921675"/>
            <a:ext cx="8544600" cy="3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 all have written some sort of test: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7299">
            <a:off x="2233274" y="1633151"/>
            <a:ext cx="6016427" cy="4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6143">
            <a:off x="371475" y="2471846"/>
            <a:ext cx="7744200" cy="57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388" y="4117175"/>
            <a:ext cx="7328226" cy="7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4"/>
          <p:cNvPicPr preferRelativeResize="0"/>
          <p:nvPr/>
        </p:nvPicPr>
        <p:blipFill rotWithShape="1">
          <a:blip r:embed="rId7">
            <a:alphaModFix/>
          </a:blip>
          <a:srcRect l="31096"/>
          <a:stretch/>
        </p:blipFill>
        <p:spPr>
          <a:xfrm>
            <a:off x="2630900" y="3477024"/>
            <a:ext cx="5398674" cy="4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 txBox="1"/>
          <p:nvPr/>
        </p:nvSpPr>
        <p:spPr>
          <a:xfrm>
            <a:off x="414725" y="274925"/>
            <a:ext cx="7614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Intro</a:t>
            </a: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Some notes regarding matchers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0" name="Google Shape;490;p7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1" name="Google Shape;4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0"/>
          <p:cNvSpPr txBox="1"/>
          <p:nvPr/>
        </p:nvSpPr>
        <p:spPr>
          <a:xfrm>
            <a:off x="414725" y="1013900"/>
            <a:ext cx="85770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Question: What will throw each of this assertions?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3" name="Google Shape;4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463" y="1574900"/>
            <a:ext cx="7977531" cy="29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0"/>
          <p:cNvSpPr txBox="1"/>
          <p:nvPr/>
        </p:nvSpPr>
        <p:spPr>
          <a:xfrm>
            <a:off x="714475" y="4481375"/>
            <a:ext cx="82773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Answer: All of them will pass</a:t>
            </a:r>
            <a:endParaRPr sz="1300" i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Let’s write some tests!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0" name="Google Shape;500;p7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414725" y="1013900"/>
            <a:ext cx="8577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Question</a:t>
            </a: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: Is the behaviour on the following test the one that you would expect from sumNumbers?</a:t>
            </a:r>
            <a:endParaRPr sz="1600" b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3" name="Google Shape;5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13" y="1751200"/>
            <a:ext cx="4462570" cy="26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683" y="1751200"/>
            <a:ext cx="39052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004675" y="2742775"/>
            <a:ext cx="3905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Here we have a design question: Should sumNumbers add one to the other if we receive a string?</a:t>
            </a:r>
            <a:endParaRPr sz="1300" i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What would happen if you call if with parameters with different types? Should you let it run? Should you throw an error? Return null?</a:t>
            </a:r>
            <a:endParaRPr sz="1300" i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Let’s write some tests!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1" name="Google Shape;511;p7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25" y="2835075"/>
            <a:ext cx="6026351" cy="1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904" y="1001488"/>
            <a:ext cx="3435416" cy="1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Let’s write some tests!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0" name="Google Shape;520;p7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1" name="Google Shape;5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3"/>
          <p:cNvSpPr txBox="1"/>
          <p:nvPr/>
        </p:nvSpPr>
        <p:spPr>
          <a:xfrm>
            <a:off x="5387250" y="1154625"/>
            <a:ext cx="3714600" cy="26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Testing Errors</a:t>
            </a:r>
            <a:endParaRPr sz="1600" b="1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Errors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can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be tested to.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 test an error, you need to wrap your function inside another one.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The 3 .</a:t>
            </a:r>
            <a:r>
              <a:rPr lang="en-GB" sz="1600" dirty="0" err="1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toThrow</a:t>
            </a: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will pass in this suite. </a:t>
            </a:r>
            <a:r>
              <a:rPr lang="en-GB" sz="1600" b="1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Which one do you like better and why?</a:t>
            </a:r>
            <a:endParaRPr sz="1600" b="1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3" name="Google Shape;52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154625"/>
            <a:ext cx="4927749" cy="36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Let’s write some tests!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9" name="Google Shape;529;p7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0" name="Google Shape;5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077825"/>
            <a:ext cx="5082451" cy="200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5901" y="2274425"/>
            <a:ext cx="3002849" cy="225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Recapping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8" name="Google Shape;538;p7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9" name="Google Shape;5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5"/>
          <p:cNvSpPr txBox="1"/>
          <p:nvPr/>
        </p:nvSpPr>
        <p:spPr>
          <a:xfrm>
            <a:off x="414725" y="921675"/>
            <a:ext cx="8577000" cy="3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We installed the dependencies and configured our environment. (jest, babel)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We created the right structure for our files (tests, imports, exports)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We learned about some of the matchers that you can use with expect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We learned how to write basic test suites. (Describe, test, expect and use some matchers)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 dirty="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We learned how to test for errors too.</a:t>
            </a:r>
            <a:endParaRPr sz="1600" dirty="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6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Wrapping up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6" name="Google Shape;546;p7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7" name="Google Shape;5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6"/>
          <p:cNvSpPr txBox="1"/>
          <p:nvPr/>
        </p:nvSpPr>
        <p:spPr>
          <a:xfrm>
            <a:off x="414725" y="921675"/>
            <a:ext cx="8577000" cy="3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100"/>
              <a:buFont typeface="Montserrat"/>
              <a:buChar char="-"/>
            </a:pPr>
            <a:r>
              <a:rPr lang="en-GB" sz="1600" b="1">
                <a:solidFill>
                  <a:srgbClr val="0091EA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Motivation: </a:t>
            </a: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automated tests save time.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100"/>
              <a:buFont typeface="Montserrat"/>
              <a:buChar char="-"/>
            </a:pPr>
            <a:r>
              <a:rPr lang="en-GB" sz="1600" b="1">
                <a:solidFill>
                  <a:srgbClr val="0091EA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Working in teams: </a:t>
            </a: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guards your code from being badly modified by others, it shows intention of the functionality, so if it fails, it communicates it to the team mates.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100"/>
              <a:buFont typeface="Montserrat"/>
              <a:buChar char="-"/>
            </a:pPr>
            <a:r>
              <a:rPr lang="en-GB" sz="1600" b="1">
                <a:solidFill>
                  <a:srgbClr val="0091EA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When to stop:</a:t>
            </a:r>
            <a:endParaRPr sz="1600" b="1">
              <a:solidFill>
                <a:srgbClr val="0091EA"/>
              </a:solidFill>
              <a:highlight>
                <a:srgbClr val="0000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You should have a test suite for the general cases.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You should have a test suite for the edge cases.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You should have a test suite for unintended use of your unit.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Should you throw an error? Which type of error?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-"/>
            </a:pPr>
            <a:r>
              <a:rPr lang="en-GB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Should you return null?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91EA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What is unintended use, an edge case, a general case, it is on you to define.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35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414725" y="944075"/>
            <a:ext cx="85446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Or tested your functions by calling it with different parameters: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67" name="Google Shape;1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1428575"/>
            <a:ext cx="3408949" cy="10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25" y="2551150"/>
            <a:ext cx="8544598" cy="170407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414725" y="274925"/>
            <a:ext cx="7614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Intro</a:t>
            </a: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What Have I done so far?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" name="Google Shape;175;p3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36"/>
          <p:cNvGrpSpPr/>
          <p:nvPr/>
        </p:nvGrpSpPr>
        <p:grpSpPr>
          <a:xfrm>
            <a:off x="3605950" y="795405"/>
            <a:ext cx="2907875" cy="2144595"/>
            <a:chOff x="3605950" y="795405"/>
            <a:chExt cx="2907875" cy="2144595"/>
          </a:xfrm>
        </p:grpSpPr>
        <p:pic>
          <p:nvPicPr>
            <p:cNvPr id="178" name="Google Shape;178;p36"/>
            <p:cNvPicPr preferRelativeResize="0"/>
            <p:nvPr/>
          </p:nvPicPr>
          <p:blipFill rotWithShape="1">
            <a:blip r:embed="rId4">
              <a:alphaModFix/>
            </a:blip>
            <a:srcRect r="-1864" b="10023"/>
            <a:stretch/>
          </p:blipFill>
          <p:spPr>
            <a:xfrm flipH="1">
              <a:off x="3605950" y="795405"/>
              <a:ext cx="2907875" cy="2144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36"/>
            <p:cNvSpPr txBox="1"/>
            <p:nvPr/>
          </p:nvSpPr>
          <p:spPr>
            <a:xfrm>
              <a:off x="4137775" y="1423550"/>
              <a:ext cx="2333700" cy="5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 b="1">
                  <a:latin typeface="Montserrat"/>
                  <a:ea typeface="Montserrat"/>
                  <a:cs typeface="Montserrat"/>
                  <a:sym typeface="Montserrat"/>
                </a:rPr>
                <a:t>Unit testing!</a:t>
              </a:r>
              <a:endParaRPr sz="17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80" name="Google Shape;1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200" y="2048050"/>
            <a:ext cx="2907877" cy="290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" name="Google Shape;186;p3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7"/>
          <p:cNvSpPr txBox="1"/>
          <p:nvPr/>
        </p:nvSpPr>
        <p:spPr>
          <a:xfrm>
            <a:off x="414725" y="944075"/>
            <a:ext cx="8544600" cy="3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But these type of tests that we’ve written in our code have some problems: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They are not automated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They are mixed with our code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They can not be applied to other piece of code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They should run only at the request of a test (not in development)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They should be separated from production code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The solution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4" name="Google Shape;194;p3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414725" y="944075"/>
            <a:ext cx="8544600" cy="3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Repeatable tests stored in an organized structure 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Script commands that will run those tests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Automatic checks on other platforms (Github can run them upon each push)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Types of Tests</a:t>
            </a:r>
            <a:endParaRPr sz="3000" b="1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" name="Google Shape;202;p3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w="38100" cap="flat" cmpd="sng">
            <a:solidFill>
              <a:srgbClr val="4278E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3" name="Google Shape;2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4428" t="2789" r="3702" b="5761"/>
          <a:stretch/>
        </p:blipFill>
        <p:spPr>
          <a:xfrm>
            <a:off x="2603750" y="1033550"/>
            <a:ext cx="3967299" cy="36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 txBox="1"/>
          <p:nvPr/>
        </p:nvSpPr>
        <p:spPr>
          <a:xfrm>
            <a:off x="1964450" y="3698550"/>
            <a:ext cx="12345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333333"/>
                </a:solidFill>
                <a:highlight>
                  <a:srgbClr val="FFFFFF"/>
                </a:highlight>
              </a:rPr>
              <a:t> 👉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lut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2154</Words>
  <Application>Microsoft Office PowerPoint</Application>
  <PresentationFormat>‫הצגה על המסך (16:9)</PresentationFormat>
  <Paragraphs>242</Paragraphs>
  <Slides>46</Slides>
  <Notes>46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46</vt:i4>
      </vt:variant>
    </vt:vector>
  </HeadingPairs>
  <TitlesOfParts>
    <vt:vector size="57" baseType="lpstr">
      <vt:lpstr>Roboto</vt:lpstr>
      <vt:lpstr>Source Code Pro</vt:lpstr>
      <vt:lpstr>Montserrat Light</vt:lpstr>
      <vt:lpstr>Roboto Medium</vt:lpstr>
      <vt:lpstr>Arial</vt:lpstr>
      <vt:lpstr>Verdana</vt:lpstr>
      <vt:lpstr>Calibri</vt:lpstr>
      <vt:lpstr>Roboto Mono Regular</vt:lpstr>
      <vt:lpstr>Roboto Light</vt:lpstr>
      <vt:lpstr>Montserrat</vt:lpstr>
      <vt:lpstr>Flutter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cp:lastModifiedBy>עמוס צרפתי</cp:lastModifiedBy>
  <cp:revision>3</cp:revision>
  <dcterms:modified xsi:type="dcterms:W3CDTF">2021-11-14T19:06:03Z</dcterms:modified>
</cp:coreProperties>
</file>